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0279975" cy="42808525"/>
  <p:notesSz cx="6669088" cy="9928225"/>
  <p:defaultTextStyle>
    <a:defPPr>
      <a:defRPr lang="zh-CN"/>
    </a:defPPr>
    <a:lvl1pPr marL="0" algn="l" defTabSz="2137410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1pPr>
    <a:lvl2pPr marL="1068705" algn="l" defTabSz="2137410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2pPr>
    <a:lvl3pPr marL="2137410" algn="l" defTabSz="2137410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3pPr>
    <a:lvl4pPr marL="3206115" algn="l" defTabSz="2137410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4pPr>
    <a:lvl5pPr marL="4274820" algn="l" defTabSz="2137410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5pPr>
    <a:lvl6pPr marL="5343525" algn="l" defTabSz="2137410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6pPr>
    <a:lvl7pPr marL="6412230" algn="l" defTabSz="2137410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7pPr>
    <a:lvl8pPr marL="7480935" algn="l" defTabSz="2137410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8pPr>
    <a:lvl9pPr marL="8549640" algn="l" defTabSz="2137410" rtl="0" eaLnBrk="1" latinLnBrk="0" hangingPunct="1">
      <a:defRPr sz="4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86">
          <p15:clr>
            <a:srgbClr val="A4A3A4"/>
          </p15:clr>
        </p15:guide>
        <p15:guide id="2" pos="953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8F8"/>
    <a:srgbClr val="E6D6F2"/>
    <a:srgbClr val="D1B3E7"/>
    <a:srgbClr val="EADCF4"/>
    <a:srgbClr val="CFAFE7"/>
    <a:srgbClr val="DEC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666"/>
  </p:normalViewPr>
  <p:slideViewPr>
    <p:cSldViewPr>
      <p:cViewPr>
        <p:scale>
          <a:sx n="26" d="100"/>
          <a:sy n="26" d="100"/>
        </p:scale>
        <p:origin x="1920" y="-2136"/>
      </p:cViewPr>
      <p:guideLst>
        <p:guide orient="horz" pos="13486"/>
        <p:guide pos="95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2.png>
</file>

<file path=ppt/media/image3.tiff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70999" y="13298397"/>
            <a:ext cx="25737979" cy="917608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541997" y="24258165"/>
            <a:ext cx="21195983" cy="10939953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0687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1374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2061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42748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53435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6412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74809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8549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21952982" y="1714335"/>
            <a:ext cx="6812994" cy="36525976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514000" y="1714335"/>
            <a:ext cx="19934317" cy="36525976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1910" y="27508442"/>
            <a:ext cx="25737979" cy="8502249"/>
          </a:xfrm>
        </p:spPr>
        <p:txBody>
          <a:bodyPr anchor="t"/>
          <a:lstStyle>
            <a:lvl1pPr algn="l">
              <a:defRPr sz="94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391910" y="18144083"/>
            <a:ext cx="25737979" cy="9364362"/>
          </a:xfrm>
        </p:spPr>
        <p:txBody>
          <a:bodyPr anchor="b"/>
          <a:lstStyle>
            <a:lvl1pPr marL="0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1pPr>
            <a:lvl2pPr marL="1068705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2pPr>
            <a:lvl3pPr marL="2137410" indent="0">
              <a:buNone/>
              <a:defRPr sz="3700">
                <a:solidFill>
                  <a:schemeClr val="tx1">
                    <a:tint val="75000"/>
                  </a:schemeClr>
                </a:solidFill>
              </a:defRPr>
            </a:lvl3pPr>
            <a:lvl4pPr marL="3206115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4pPr>
            <a:lvl5pPr marL="427482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5pPr>
            <a:lvl6pPr marL="5343525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6pPr>
            <a:lvl7pPr marL="641223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7pPr>
            <a:lvl8pPr marL="7480935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8pPr>
            <a:lvl9pPr marL="8549640" indent="0">
              <a:buNone/>
              <a:defRPr sz="3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513999" y="9988661"/>
            <a:ext cx="13373656" cy="28251650"/>
          </a:xfrm>
        </p:spPr>
        <p:txBody>
          <a:bodyPr/>
          <a:lstStyle>
            <a:lvl1pPr>
              <a:defRPr sz="6500"/>
            </a:lvl1pPr>
            <a:lvl2pPr>
              <a:defRPr sz="5600"/>
            </a:lvl2pPr>
            <a:lvl3pPr>
              <a:defRPr sz="470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5392320" y="9988661"/>
            <a:ext cx="13373656" cy="28251650"/>
          </a:xfrm>
        </p:spPr>
        <p:txBody>
          <a:bodyPr/>
          <a:lstStyle>
            <a:lvl1pPr>
              <a:defRPr sz="6500"/>
            </a:lvl1pPr>
            <a:lvl2pPr>
              <a:defRPr sz="5600"/>
            </a:lvl2pPr>
            <a:lvl3pPr>
              <a:defRPr sz="4700"/>
            </a:lvl3pPr>
            <a:lvl4pPr>
              <a:defRPr sz="4200"/>
            </a:lvl4pPr>
            <a:lvl5pPr>
              <a:defRPr sz="4200"/>
            </a:lvl5pPr>
            <a:lvl6pPr>
              <a:defRPr sz="4200"/>
            </a:lvl6pPr>
            <a:lvl7pPr>
              <a:defRPr sz="4200"/>
            </a:lvl7pPr>
            <a:lvl8pPr>
              <a:defRPr sz="4200"/>
            </a:lvl8pPr>
            <a:lvl9pPr>
              <a:defRPr sz="4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13999" y="9582372"/>
            <a:ext cx="13378914" cy="3993479"/>
          </a:xfrm>
        </p:spPr>
        <p:txBody>
          <a:bodyPr anchor="b"/>
          <a:lstStyle>
            <a:lvl1pPr marL="0" indent="0">
              <a:buNone/>
              <a:defRPr sz="5600" b="1"/>
            </a:lvl1pPr>
            <a:lvl2pPr marL="1068705" indent="0">
              <a:buNone/>
              <a:defRPr sz="4700" b="1"/>
            </a:lvl2pPr>
            <a:lvl3pPr marL="2137410" indent="0">
              <a:buNone/>
              <a:defRPr sz="4200" b="1"/>
            </a:lvl3pPr>
            <a:lvl4pPr marL="3206115" indent="0">
              <a:buNone/>
              <a:defRPr sz="3700" b="1"/>
            </a:lvl4pPr>
            <a:lvl5pPr marL="4274820" indent="0">
              <a:buNone/>
              <a:defRPr sz="3700" b="1"/>
            </a:lvl5pPr>
            <a:lvl6pPr marL="5343525" indent="0">
              <a:buNone/>
              <a:defRPr sz="3700" b="1"/>
            </a:lvl6pPr>
            <a:lvl7pPr marL="6412230" indent="0">
              <a:buNone/>
              <a:defRPr sz="3700" b="1"/>
            </a:lvl7pPr>
            <a:lvl8pPr marL="7480935" indent="0">
              <a:buNone/>
              <a:defRPr sz="3700" b="1"/>
            </a:lvl8pPr>
            <a:lvl9pPr marL="8549640" indent="0">
              <a:buNone/>
              <a:defRPr sz="37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513999" y="13575851"/>
            <a:ext cx="13378914" cy="24664451"/>
          </a:xfrm>
        </p:spPr>
        <p:txBody>
          <a:bodyPr/>
          <a:lstStyle>
            <a:lvl1pPr>
              <a:defRPr sz="5600"/>
            </a:lvl1pPr>
            <a:lvl2pPr>
              <a:defRPr sz="4700"/>
            </a:lvl2pPr>
            <a:lvl3pPr>
              <a:defRPr sz="42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5381808" y="9582372"/>
            <a:ext cx="13384170" cy="3993479"/>
          </a:xfrm>
        </p:spPr>
        <p:txBody>
          <a:bodyPr anchor="b"/>
          <a:lstStyle>
            <a:lvl1pPr marL="0" indent="0">
              <a:buNone/>
              <a:defRPr sz="5600" b="1"/>
            </a:lvl1pPr>
            <a:lvl2pPr marL="1068705" indent="0">
              <a:buNone/>
              <a:defRPr sz="4700" b="1"/>
            </a:lvl2pPr>
            <a:lvl3pPr marL="2137410" indent="0">
              <a:buNone/>
              <a:defRPr sz="4200" b="1"/>
            </a:lvl3pPr>
            <a:lvl4pPr marL="3206115" indent="0">
              <a:buNone/>
              <a:defRPr sz="3700" b="1"/>
            </a:lvl4pPr>
            <a:lvl5pPr marL="4274820" indent="0">
              <a:buNone/>
              <a:defRPr sz="3700" b="1"/>
            </a:lvl5pPr>
            <a:lvl6pPr marL="5343525" indent="0">
              <a:buNone/>
              <a:defRPr sz="3700" b="1"/>
            </a:lvl6pPr>
            <a:lvl7pPr marL="6412230" indent="0">
              <a:buNone/>
              <a:defRPr sz="3700" b="1"/>
            </a:lvl7pPr>
            <a:lvl8pPr marL="7480935" indent="0">
              <a:buNone/>
              <a:defRPr sz="3700" b="1"/>
            </a:lvl8pPr>
            <a:lvl9pPr marL="8549640" indent="0">
              <a:buNone/>
              <a:defRPr sz="37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5381808" y="13575851"/>
            <a:ext cx="13384170" cy="24664451"/>
          </a:xfrm>
        </p:spPr>
        <p:txBody>
          <a:bodyPr/>
          <a:lstStyle>
            <a:lvl1pPr>
              <a:defRPr sz="5600"/>
            </a:lvl1pPr>
            <a:lvl2pPr>
              <a:defRPr sz="4700"/>
            </a:lvl2pPr>
            <a:lvl3pPr>
              <a:defRPr sz="4200"/>
            </a:lvl3pPr>
            <a:lvl4pPr>
              <a:defRPr sz="3700"/>
            </a:lvl4pPr>
            <a:lvl5pPr>
              <a:defRPr sz="3700"/>
            </a:lvl5pPr>
            <a:lvl6pPr>
              <a:defRPr sz="3700"/>
            </a:lvl6pPr>
            <a:lvl7pPr>
              <a:defRPr sz="3700"/>
            </a:lvl7pPr>
            <a:lvl8pPr>
              <a:defRPr sz="3700"/>
            </a:lvl8pPr>
            <a:lvl9pPr>
              <a:defRPr sz="3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14001" y="1704415"/>
            <a:ext cx="9961903" cy="7253667"/>
          </a:xfrm>
        </p:spPr>
        <p:txBody>
          <a:bodyPr anchor="b"/>
          <a:lstStyle>
            <a:lvl1pPr algn="l">
              <a:defRPr sz="4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838630" y="1704423"/>
            <a:ext cx="16927347" cy="36535888"/>
          </a:xfrm>
        </p:spPr>
        <p:txBody>
          <a:bodyPr/>
          <a:lstStyle>
            <a:lvl1pPr>
              <a:defRPr sz="7500"/>
            </a:lvl1pPr>
            <a:lvl2pPr>
              <a:defRPr sz="6500"/>
            </a:lvl2pPr>
            <a:lvl3pPr>
              <a:defRPr sz="5600"/>
            </a:lvl3pPr>
            <a:lvl4pPr>
              <a:defRPr sz="4700"/>
            </a:lvl4pPr>
            <a:lvl5pPr>
              <a:defRPr sz="4700"/>
            </a:lvl5pPr>
            <a:lvl6pPr>
              <a:defRPr sz="4700"/>
            </a:lvl6pPr>
            <a:lvl7pPr>
              <a:defRPr sz="4700"/>
            </a:lvl7pPr>
            <a:lvl8pPr>
              <a:defRPr sz="4700"/>
            </a:lvl8pPr>
            <a:lvl9pPr>
              <a:defRPr sz="4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514001" y="8958085"/>
            <a:ext cx="9961903" cy="29282221"/>
          </a:xfrm>
        </p:spPr>
        <p:txBody>
          <a:bodyPr/>
          <a:lstStyle>
            <a:lvl1pPr marL="0" indent="0">
              <a:buNone/>
              <a:defRPr sz="3300"/>
            </a:lvl1pPr>
            <a:lvl2pPr marL="1068705" indent="0">
              <a:buNone/>
              <a:defRPr sz="2800"/>
            </a:lvl2pPr>
            <a:lvl3pPr marL="2137410" indent="0">
              <a:buNone/>
              <a:defRPr sz="2300"/>
            </a:lvl3pPr>
            <a:lvl4pPr marL="3206115" indent="0">
              <a:buNone/>
              <a:defRPr sz="2100"/>
            </a:lvl4pPr>
            <a:lvl5pPr marL="4274820" indent="0">
              <a:buNone/>
              <a:defRPr sz="2100"/>
            </a:lvl5pPr>
            <a:lvl6pPr marL="5343525" indent="0">
              <a:buNone/>
              <a:defRPr sz="2100"/>
            </a:lvl6pPr>
            <a:lvl7pPr marL="6412230" indent="0">
              <a:buNone/>
              <a:defRPr sz="2100"/>
            </a:lvl7pPr>
            <a:lvl8pPr marL="7480935" indent="0">
              <a:buNone/>
              <a:defRPr sz="2100"/>
            </a:lvl8pPr>
            <a:lvl9pPr marL="8549640" indent="0">
              <a:buNone/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35088" y="29965973"/>
            <a:ext cx="18167985" cy="3537652"/>
          </a:xfrm>
        </p:spPr>
        <p:txBody>
          <a:bodyPr anchor="b"/>
          <a:lstStyle>
            <a:lvl1pPr algn="l">
              <a:defRPr sz="47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935088" y="3825024"/>
            <a:ext cx="18167985" cy="25685116"/>
          </a:xfrm>
        </p:spPr>
        <p:txBody>
          <a:bodyPr/>
          <a:lstStyle>
            <a:lvl1pPr marL="0" indent="0">
              <a:buNone/>
              <a:defRPr sz="7500"/>
            </a:lvl1pPr>
            <a:lvl2pPr marL="1068705" indent="0">
              <a:buNone/>
              <a:defRPr sz="6500"/>
            </a:lvl2pPr>
            <a:lvl3pPr marL="2137410" indent="0">
              <a:buNone/>
              <a:defRPr sz="5600"/>
            </a:lvl3pPr>
            <a:lvl4pPr marL="3206115" indent="0">
              <a:buNone/>
              <a:defRPr sz="4700"/>
            </a:lvl4pPr>
            <a:lvl5pPr marL="4274820" indent="0">
              <a:buNone/>
              <a:defRPr sz="4700"/>
            </a:lvl5pPr>
            <a:lvl6pPr marL="5343525" indent="0">
              <a:buNone/>
              <a:defRPr sz="4700"/>
            </a:lvl6pPr>
            <a:lvl7pPr marL="6412230" indent="0">
              <a:buNone/>
              <a:defRPr sz="4700"/>
            </a:lvl7pPr>
            <a:lvl8pPr marL="7480935" indent="0">
              <a:buNone/>
              <a:defRPr sz="4700"/>
            </a:lvl8pPr>
            <a:lvl9pPr marL="8549640" indent="0">
              <a:buNone/>
              <a:defRPr sz="47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5935088" y="33503619"/>
            <a:ext cx="18167985" cy="5024056"/>
          </a:xfrm>
        </p:spPr>
        <p:txBody>
          <a:bodyPr/>
          <a:lstStyle>
            <a:lvl1pPr marL="0" indent="0">
              <a:buNone/>
              <a:defRPr sz="3300"/>
            </a:lvl1pPr>
            <a:lvl2pPr marL="1068705" indent="0">
              <a:buNone/>
              <a:defRPr sz="2800"/>
            </a:lvl2pPr>
            <a:lvl3pPr marL="2137410" indent="0">
              <a:buNone/>
              <a:defRPr sz="2300"/>
            </a:lvl3pPr>
            <a:lvl4pPr marL="3206115" indent="0">
              <a:buNone/>
              <a:defRPr sz="2100"/>
            </a:lvl4pPr>
            <a:lvl5pPr marL="4274820" indent="0">
              <a:buNone/>
              <a:defRPr sz="2100"/>
            </a:lvl5pPr>
            <a:lvl6pPr marL="5343525" indent="0">
              <a:buNone/>
              <a:defRPr sz="2100"/>
            </a:lvl6pPr>
            <a:lvl7pPr marL="6412230" indent="0">
              <a:buNone/>
              <a:defRPr sz="2100"/>
            </a:lvl7pPr>
            <a:lvl8pPr marL="7480935" indent="0">
              <a:buNone/>
              <a:defRPr sz="2100"/>
            </a:lvl8pPr>
            <a:lvl9pPr marL="8549640" indent="0">
              <a:buNone/>
              <a:defRPr sz="2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513999" y="1714329"/>
            <a:ext cx="27251978" cy="7134756"/>
          </a:xfrm>
          <a:prstGeom prst="rect">
            <a:avLst/>
          </a:prstGeom>
        </p:spPr>
        <p:txBody>
          <a:bodyPr vert="horz" lIns="213741" tIns="106871" rIns="213741" bIns="106871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13999" y="9988661"/>
            <a:ext cx="27251978" cy="28251650"/>
          </a:xfrm>
          <a:prstGeom prst="rect">
            <a:avLst/>
          </a:prstGeom>
        </p:spPr>
        <p:txBody>
          <a:bodyPr vert="horz" lIns="213741" tIns="106871" rIns="213741" bIns="106871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513999" y="39677169"/>
            <a:ext cx="7065328" cy="2279158"/>
          </a:xfrm>
          <a:prstGeom prst="rect">
            <a:avLst/>
          </a:prstGeom>
        </p:spPr>
        <p:txBody>
          <a:bodyPr vert="horz" lIns="213741" tIns="106871" rIns="213741" bIns="106871" rtlCol="0" anchor="ctr"/>
          <a:lstStyle>
            <a:lvl1pPr algn="l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16/1/20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345659" y="39677169"/>
            <a:ext cx="9588659" cy="2279158"/>
          </a:xfrm>
          <a:prstGeom prst="rect">
            <a:avLst/>
          </a:prstGeom>
        </p:spPr>
        <p:txBody>
          <a:bodyPr vert="horz" lIns="213741" tIns="106871" rIns="213741" bIns="106871" rtlCol="0" anchor="ctr"/>
          <a:lstStyle>
            <a:lvl1pPr algn="ct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21700649" y="39677169"/>
            <a:ext cx="7065328" cy="2279158"/>
          </a:xfrm>
          <a:prstGeom prst="rect">
            <a:avLst/>
          </a:prstGeom>
        </p:spPr>
        <p:txBody>
          <a:bodyPr vert="horz" lIns="213741" tIns="106871" rIns="213741" bIns="106871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37410" rtl="0" eaLnBrk="1" latinLnBrk="0" hangingPunct="1">
        <a:spcBef>
          <a:spcPct val="0"/>
        </a:spcBef>
        <a:buNone/>
        <a:defRPr sz="10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01529" indent="-801529" algn="l" defTabSz="2137410" rtl="0" eaLnBrk="1" latinLnBrk="0" hangingPunct="1">
        <a:spcBef>
          <a:spcPct val="20000"/>
        </a:spcBef>
        <a:buFont typeface="Arial" pitchFamily="34" charset="0"/>
        <a:buChar char="•"/>
        <a:defRPr sz="7500" kern="1200">
          <a:solidFill>
            <a:schemeClr val="tx1"/>
          </a:solidFill>
          <a:latin typeface="+mn-lt"/>
          <a:ea typeface="+mn-ea"/>
          <a:cs typeface="+mn-cs"/>
        </a:defRPr>
      </a:lvl1pPr>
      <a:lvl2pPr marL="1736646" indent="-667941" algn="l" defTabSz="2137410" rtl="0" eaLnBrk="1" latinLnBrk="0" hangingPunct="1">
        <a:spcBef>
          <a:spcPct val="20000"/>
        </a:spcBef>
        <a:buFont typeface="Arial" pitchFamily="34" charset="0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2pPr>
      <a:lvl3pPr marL="2671763" indent="-534353" algn="l" defTabSz="2137410" rtl="0" eaLnBrk="1" latinLnBrk="0" hangingPunct="1">
        <a:spcBef>
          <a:spcPct val="20000"/>
        </a:spcBef>
        <a:buFont typeface="Arial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3pPr>
      <a:lvl4pPr marL="3740468" indent="-534353" algn="l" defTabSz="2137410" rtl="0" eaLnBrk="1" latinLnBrk="0" hangingPunct="1">
        <a:spcBef>
          <a:spcPct val="20000"/>
        </a:spcBef>
        <a:buFont typeface="Arial" pitchFamily="34" charset="0"/>
        <a:buChar char="–"/>
        <a:defRPr sz="4700" kern="1200">
          <a:solidFill>
            <a:schemeClr val="tx1"/>
          </a:solidFill>
          <a:latin typeface="+mn-lt"/>
          <a:ea typeface="+mn-ea"/>
          <a:cs typeface="+mn-cs"/>
        </a:defRPr>
      </a:lvl4pPr>
      <a:lvl5pPr marL="4809173" indent="-534353" algn="l" defTabSz="2137410" rtl="0" eaLnBrk="1" latinLnBrk="0" hangingPunct="1">
        <a:spcBef>
          <a:spcPct val="20000"/>
        </a:spcBef>
        <a:buFont typeface="Arial" pitchFamily="34" charset="0"/>
        <a:buChar char="»"/>
        <a:defRPr sz="4700" kern="1200">
          <a:solidFill>
            <a:schemeClr val="tx1"/>
          </a:solidFill>
          <a:latin typeface="+mn-lt"/>
          <a:ea typeface="+mn-ea"/>
          <a:cs typeface="+mn-cs"/>
        </a:defRPr>
      </a:lvl5pPr>
      <a:lvl6pPr marL="5877878" indent="-534353" algn="l" defTabSz="2137410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6pPr>
      <a:lvl7pPr marL="6946583" indent="-534353" algn="l" defTabSz="2137410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7pPr>
      <a:lvl8pPr marL="8015288" indent="-534353" algn="l" defTabSz="2137410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8pPr>
      <a:lvl9pPr marL="9083993" indent="-534353" algn="l" defTabSz="2137410" rtl="0" eaLnBrk="1" latinLnBrk="0" hangingPunct="1">
        <a:spcBef>
          <a:spcPct val="20000"/>
        </a:spcBef>
        <a:buFont typeface="Arial" pitchFamily="34" charset="0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213741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1pPr>
      <a:lvl2pPr marL="1068705" algn="l" defTabSz="213741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2pPr>
      <a:lvl3pPr marL="2137410" algn="l" defTabSz="213741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3pPr>
      <a:lvl4pPr marL="3206115" algn="l" defTabSz="213741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4pPr>
      <a:lvl5pPr marL="4274820" algn="l" defTabSz="213741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5pPr>
      <a:lvl6pPr marL="5343525" algn="l" defTabSz="213741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6pPr>
      <a:lvl7pPr marL="6412230" algn="l" defTabSz="213741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7pPr>
      <a:lvl8pPr marL="7480935" algn="l" defTabSz="213741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8pPr>
      <a:lvl9pPr marL="8549640" algn="l" defTabSz="2137410" rtl="0" eaLnBrk="1" latinLnBrk="0" hangingPunct="1">
        <a:defRPr sz="4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mailto:mjiang89@gmail.com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jp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 rot="21090970">
            <a:off x="4957301" y="1082397"/>
            <a:ext cx="2100639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5000" b="1" smtClean="0">
                <a:solidFill>
                  <a:srgbClr val="E6D6F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XPTrans</a:t>
            </a:r>
            <a:endParaRPr lang="zh-CN" altLang="en-US" sz="25000" b="1" dirty="0">
              <a:solidFill>
                <a:srgbClr val="E6D6F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489017" y="425113"/>
            <a:ext cx="27251978" cy="5490494"/>
          </a:xfrm>
        </p:spPr>
        <p:txBody>
          <a:bodyPr>
            <a:normAutofit/>
          </a:bodyPr>
          <a:lstStyle/>
          <a:p>
            <a:r>
              <a:rPr lang="en-US" altLang="zh-CN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Little</a:t>
            </a:r>
            <a:r>
              <a:rPr lang="zh-CN" altLang="en-US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zh-CN" altLang="en-US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Much:</a:t>
            </a:r>
            <a:r>
              <a:rPr lang="zh-CN" altLang="en-US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Bridging</a:t>
            </a:r>
            <a:r>
              <a:rPr lang="zh-CN" altLang="en-US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Cross-Platform</a:t>
            </a:r>
            <a:r>
              <a:rPr lang="zh-CN" altLang="en-US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Behaviors</a:t>
            </a:r>
            <a:r>
              <a:rPr lang="zh-CN" altLang="en-US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through</a:t>
            </a:r>
            <a:r>
              <a:rPr lang="zh-CN" altLang="en-US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Overlapped</a:t>
            </a:r>
            <a:r>
              <a:rPr lang="zh-CN" altLang="en-US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0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Crowds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5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Meng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Jiang</a:t>
            </a:r>
            <a:r>
              <a:rPr lang="en-US" altLang="zh-CN" sz="5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Peng Cui</a:t>
            </a:r>
            <a:r>
              <a:rPr lang="en-US" altLang="zh-CN" sz="5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Nicholas</a:t>
            </a:r>
            <a:r>
              <a:rPr lang="zh-CN" alt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Jing</a:t>
            </a:r>
            <a:r>
              <a:rPr lang="zh-CN" alt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Yuan</a:t>
            </a:r>
            <a:r>
              <a:rPr lang="en-US" altLang="zh-CN" sz="5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Xing</a:t>
            </a:r>
            <a:r>
              <a:rPr lang="zh-CN" altLang="en-US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Xie</a:t>
            </a:r>
            <a:r>
              <a:rPr lang="en-US" altLang="zh-CN" sz="5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CN" sz="5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Shiqiang</a:t>
            </a:r>
            <a:r>
              <a:rPr lang="en-US" altLang="zh-CN" sz="5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Yang</a:t>
            </a:r>
            <a:r>
              <a:rPr lang="en-US" altLang="zh-CN" sz="54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US" altLang="zh-CN" sz="6000" dirty="0" smtClean="0">
                <a:latin typeface="Arial Rounded MT Bold" panose="020F0704030504030204" pitchFamily="34" charset="0"/>
                <a:cs typeface="Times New Roman" panose="02020603050405020304" pitchFamily="18" charset="0"/>
              </a:rPr>
              <a:t/>
            </a:r>
            <a:br>
              <a:rPr lang="en-US" altLang="zh-CN" sz="6000" dirty="0" smtClean="0">
                <a:latin typeface="Arial Rounded MT Bold" panose="020F0704030504030204" pitchFamily="34" charset="0"/>
                <a:cs typeface="Times New Roman" panose="02020603050405020304" pitchFamily="18" charset="0"/>
              </a:rPr>
            </a:br>
            <a:r>
              <a:rPr lang="en-US" altLang="zh-CN" sz="44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US" altLang="zh-C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Computer Science and Technology, Tsinghua University, Beijing, China</a:t>
            </a:r>
            <a:br>
              <a:rPr lang="en-US" altLang="zh-C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4400" b="1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 </a:t>
            </a:r>
            <a:r>
              <a:rPr lang="en-US" altLang="zh-C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Microsoft</a:t>
            </a:r>
            <a:r>
              <a:rPr lang="zh-CN" alt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  <a:r>
              <a:rPr lang="zh-CN" alt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Asia,</a:t>
            </a:r>
            <a:r>
              <a:rPr lang="zh-CN" alt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Beijing,</a:t>
            </a:r>
            <a:r>
              <a:rPr lang="zh-CN" altLang="en-US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China</a:t>
            </a:r>
            <a:endParaRPr lang="zh-CN" alt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0" name="Picture 6" descr="C:\Users\meng\Desktop\tsinghua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111" y="2809696"/>
            <a:ext cx="2880000" cy="28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直接连接符 6"/>
          <p:cNvCxnSpPr/>
          <p:nvPr/>
        </p:nvCxnSpPr>
        <p:spPr>
          <a:xfrm>
            <a:off x="522363" y="5955206"/>
            <a:ext cx="29379264" cy="0"/>
          </a:xfrm>
          <a:prstGeom prst="line">
            <a:avLst/>
          </a:prstGeom>
          <a:ln w="127000">
            <a:solidFill>
              <a:srgbClr val="7030A0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>
          <a:xfrm>
            <a:off x="837624" y="6331256"/>
            <a:ext cx="13839427" cy="12366721"/>
          </a:xfrm>
          <a:prstGeom prst="rect">
            <a:avLst/>
          </a:prstGeom>
          <a:noFill/>
          <a:ln w="63500">
            <a:prstDash val="dash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Cross-Platform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register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Uber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Face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book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accounts.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So,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improve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behavior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accuracy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Uber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rich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social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data?</a:t>
            </a:r>
            <a:endParaRPr lang="zh-CN" altLang="en-US" sz="6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6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6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zh-CN" altLang="en-US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sparsity</a:t>
            </a:r>
            <a:r>
              <a:rPr lang="en-US" altLang="zh-CN" sz="6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Knowledge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transfer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uxiliary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can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alleviate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sparsity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problem.</a:t>
            </a:r>
            <a:endParaRPr lang="zh-CN" altLang="en-US" sz="6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54255" y="26643355"/>
            <a:ext cx="13922796" cy="15457223"/>
          </a:xfrm>
          <a:prstGeom prst="rect">
            <a:avLst/>
          </a:prstGeom>
          <a:noFill/>
          <a:ln w="63500">
            <a:prstDash val="dash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6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XPTrans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ramework</a:t>
            </a:r>
            <a:endParaRPr lang="zh-CN" alt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Semi-supervised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Transfer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</a:t>
            </a:r>
            <a:r>
              <a:rPr lang="zh-CN" altLang="en-US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6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en-US" altLang="zh-CN" sz="6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unction</a:t>
            </a:r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zh-CN" altLang="en-US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altLang="zh-CN" sz="6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5720558" y="6331257"/>
            <a:ext cx="13965045" cy="32541185"/>
          </a:xfrm>
          <a:prstGeom prst="rect">
            <a:avLst/>
          </a:prstGeom>
          <a:noFill/>
          <a:ln w="63500">
            <a:prstDash val="dash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6000" b="1" dirty="0" smtClean="0">
                <a:latin typeface="Times" charset="0"/>
                <a:ea typeface="Times" charset="0"/>
                <a:cs typeface="Times" charset="0"/>
              </a:rPr>
              <a:t>Experiments</a:t>
            </a:r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altLang="zh-CN" sz="5400" i="1" dirty="0" smtClean="0">
                <a:latin typeface="Times" charset="0"/>
                <a:ea typeface="Times" charset="0"/>
                <a:cs typeface="Times" charset="0"/>
              </a:rPr>
              <a:t>C:</a:t>
            </a:r>
            <a:r>
              <a:rPr lang="zh-CN" altLang="en-US" sz="54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i="1" dirty="0" smtClean="0">
                <a:latin typeface="Times" charset="0"/>
                <a:ea typeface="Times" charset="0"/>
                <a:cs typeface="Times" charset="0"/>
              </a:rPr>
              <a:t>Overlapping</a:t>
            </a:r>
            <a:r>
              <a:rPr lang="zh-CN" altLang="en-US" sz="54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i="1" dirty="0" smtClean="0">
                <a:latin typeface="Times" charset="0"/>
                <a:ea typeface="Times" charset="0"/>
                <a:cs typeface="Times" charset="0"/>
              </a:rPr>
              <a:t>users;</a:t>
            </a:r>
            <a:r>
              <a:rPr lang="zh-CN" altLang="en-US" sz="54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i="1" dirty="0" smtClean="0">
                <a:latin typeface="Times" charset="0"/>
                <a:ea typeface="Times" charset="0"/>
                <a:cs typeface="Times" charset="0"/>
              </a:rPr>
              <a:t>A</a:t>
            </a:r>
            <a:r>
              <a:rPr lang="zh-CN" altLang="en-US" sz="54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i="1" dirty="0" smtClean="0">
                <a:latin typeface="Times" charset="0"/>
                <a:ea typeface="Times" charset="0"/>
                <a:cs typeface="Times" charset="0"/>
              </a:rPr>
              <a:t>and</a:t>
            </a:r>
            <a:r>
              <a:rPr lang="zh-CN" altLang="en-US" sz="54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i="1" dirty="0" smtClean="0">
                <a:latin typeface="Times" charset="0"/>
                <a:ea typeface="Times" charset="0"/>
                <a:cs typeface="Times" charset="0"/>
              </a:rPr>
              <a:t>B</a:t>
            </a:r>
            <a:r>
              <a:rPr lang="zh-CN" altLang="en-US" sz="54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i="1" dirty="0" smtClean="0">
                <a:latin typeface="Times" charset="0"/>
                <a:ea typeface="Times" charset="0"/>
                <a:cs typeface="Times" charset="0"/>
              </a:rPr>
              <a:t>are</a:t>
            </a:r>
            <a:r>
              <a:rPr lang="zh-CN" altLang="en-US" sz="5400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i="1" dirty="0" smtClean="0">
                <a:latin typeface="Times" charset="0"/>
                <a:ea typeface="Times" charset="0"/>
                <a:cs typeface="Times" charset="0"/>
              </a:rPr>
              <a:t>NOT.</a:t>
            </a:r>
            <a:endParaRPr lang="zh-CN" altLang="en-US" sz="5400" i="1" dirty="0" smtClean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Q: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Can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we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transfer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auxiliary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big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data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A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to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improve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performance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on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sparse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data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B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as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good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as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richer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but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small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data</a:t>
            </a:r>
            <a:r>
              <a:rPr lang="zh-CN" altLang="en-US" sz="5400" u="sng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u="sng" dirty="0" smtClean="0">
                <a:latin typeface="Times" charset="0"/>
                <a:ea typeface="Times" charset="0"/>
                <a:cs typeface="Times" charset="0"/>
              </a:rPr>
              <a:t>C?</a:t>
            </a:r>
            <a:endParaRPr lang="zh-CN" altLang="en-US" sz="6000" b="1" u="sng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r>
              <a:rPr lang="en-US" altLang="zh-CN" sz="6000" b="1" dirty="0" smtClean="0">
                <a:latin typeface="Times" charset="0"/>
                <a:ea typeface="Times" charset="0"/>
                <a:cs typeface="Times" charset="0"/>
              </a:rPr>
              <a:t>Transfer</a:t>
            </a:r>
            <a:r>
              <a:rPr lang="zh-CN" altLang="en-US" sz="60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6000" b="1" dirty="0" smtClean="0">
                <a:latin typeface="Times" charset="0"/>
                <a:ea typeface="Times" charset="0"/>
                <a:cs typeface="Times" charset="0"/>
              </a:rPr>
              <a:t>but</a:t>
            </a:r>
            <a:r>
              <a:rPr lang="zh-CN" altLang="en-US" sz="60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6000" b="1" dirty="0" smtClean="0"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60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6000" b="1" dirty="0" smtClean="0">
                <a:latin typeface="Times" charset="0"/>
                <a:ea typeface="Times" charset="0"/>
                <a:cs typeface="Times" charset="0"/>
              </a:rPr>
              <a:t>Same</a:t>
            </a:r>
            <a:r>
              <a:rPr lang="zh-CN" altLang="en-US" sz="60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6000" b="1" dirty="0" smtClean="0">
                <a:latin typeface="Times" charset="0"/>
                <a:ea typeface="Times" charset="0"/>
                <a:cs typeface="Times" charset="0"/>
              </a:rPr>
              <a:t>Latent</a:t>
            </a:r>
            <a:r>
              <a:rPr lang="zh-CN" altLang="en-US" sz="60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6000" b="1" dirty="0" smtClean="0">
                <a:latin typeface="Times" charset="0"/>
                <a:ea typeface="Times" charset="0"/>
                <a:cs typeface="Times" charset="0"/>
              </a:rPr>
              <a:t>Space</a:t>
            </a:r>
            <a:r>
              <a:rPr lang="zh-CN" altLang="en-US" sz="60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6000" b="1" dirty="0" smtClean="0">
                <a:latin typeface="Times" charset="0"/>
                <a:ea typeface="Times" charset="0"/>
                <a:cs typeface="Times" charset="0"/>
              </a:rPr>
              <a:t>Size</a:t>
            </a:r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 smtClean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en-US" altLang="zh-CN" sz="6000" b="1" dirty="0">
              <a:latin typeface="Times" charset="0"/>
              <a:ea typeface="Times" charset="0"/>
              <a:cs typeface="Times" charset="0"/>
            </a:endParaRPr>
          </a:p>
          <a:p>
            <a:pPr algn="ctr"/>
            <a:endParaRPr lang="zh-CN" altLang="en-US" sz="6000" b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40" name="直接连接符 39"/>
          <p:cNvCxnSpPr>
            <a:endCxn id="4" idx="2"/>
          </p:cNvCxnSpPr>
          <p:nvPr/>
        </p:nvCxnSpPr>
        <p:spPr>
          <a:xfrm flipV="1">
            <a:off x="15115006" y="5915607"/>
            <a:ext cx="0" cy="36145372"/>
          </a:xfrm>
          <a:prstGeom prst="line">
            <a:avLst/>
          </a:prstGeom>
          <a:ln w="127000">
            <a:solidFill>
              <a:srgbClr val="7030A0">
                <a:alpha val="50000"/>
              </a:srgb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15720557" y="39181852"/>
            <a:ext cx="13965046" cy="2918726"/>
          </a:xfrm>
          <a:prstGeom prst="rect">
            <a:avLst/>
          </a:prstGeom>
          <a:noFill/>
          <a:ln w="63500">
            <a:prstDash val="dash"/>
          </a:ln>
          <a:effec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zh-CN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</a:t>
            </a:r>
            <a:endParaRPr lang="en-US" altLang="zh-CN" sz="4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Contact: </a:t>
            </a:r>
            <a:r>
              <a:rPr lang="en-US" altLang="zh-CN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Meng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Jiang</a:t>
            </a:r>
          </a:p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mjiang89@gmail.com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Dr.</a:t>
            </a:r>
            <a:r>
              <a:rPr lang="zh-CN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Jiang</a:t>
            </a:r>
            <a:r>
              <a:rPr lang="zh-CN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lang="zh-CN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now</a:t>
            </a:r>
            <a:r>
              <a:rPr lang="zh-CN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postdoc</a:t>
            </a:r>
            <a:r>
              <a:rPr lang="zh-CN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</a:t>
            </a:r>
            <a:r>
              <a:rPr lang="zh-CN" alt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UIUC</a:t>
            </a:r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C:\Users\meng\Desktop\mytsinghua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6978" y="39411340"/>
            <a:ext cx="3599143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48380" y="3587337"/>
            <a:ext cx="4663855" cy="1894691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33678" y="39411340"/>
            <a:ext cx="4663855" cy="1894691"/>
          </a:xfrm>
          <a:prstGeom prst="rect">
            <a:avLst/>
          </a:prstGeom>
        </p:spPr>
      </p:pic>
      <p:graphicFrame>
        <p:nvGraphicFramePr>
          <p:cNvPr id="48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7903294"/>
              </p:ext>
            </p:extLst>
          </p:nvPr>
        </p:nvGraphicFramePr>
        <p:xfrm>
          <a:off x="926304" y="19074026"/>
          <a:ext cx="13515345" cy="7193280"/>
        </p:xfrm>
        <a:graphic>
          <a:graphicData uri="http://schemas.openxmlformats.org/drawingml/2006/table">
            <a:tbl>
              <a:tblPr firstRow="1" bandRow="1">
                <a:tableStyleId>{1E171933-4619-4E11-9A3F-F7608DF75F80}</a:tableStyleId>
              </a:tblPr>
              <a:tblGrid>
                <a:gridCol w="3674640"/>
                <a:gridCol w="6756847"/>
                <a:gridCol w="308385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Problem</a:t>
                      </a:r>
                      <a:endParaRPr lang="en-US" sz="4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Bridge</a:t>
                      </a:r>
                      <a:endParaRPr lang="en-US" sz="4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Method</a:t>
                      </a:r>
                      <a:endParaRPr lang="en-US" sz="4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Cross-Source</a:t>
                      </a:r>
                      <a:endParaRPr lang="en-US" sz="4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Non-overlapped</a:t>
                      </a:r>
                      <a:endParaRPr lang="zh-CN" altLang="en-US" sz="4400" dirty="0" smtClean="0"/>
                    </a:p>
                    <a:p>
                      <a:pPr marL="342900" indent="-342900">
                        <a:buFont typeface="Wingdings" charset="2"/>
                        <a:buChar char="à"/>
                      </a:pPr>
                      <a:r>
                        <a:rPr lang="en-US" altLang="zh-CN" sz="4000" dirty="0" smtClean="0">
                          <a:sym typeface="Wingdings"/>
                        </a:rPr>
                        <a:t>User</a:t>
                      </a:r>
                      <a:r>
                        <a:rPr lang="zh-CN" altLang="en-US" sz="40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4000" baseline="0" dirty="0" smtClean="0">
                          <a:sym typeface="Wingdings"/>
                        </a:rPr>
                        <a:t>cluster</a:t>
                      </a:r>
                      <a:r>
                        <a:rPr lang="zh-CN" altLang="en-US" sz="40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4000" baseline="0" dirty="0" smtClean="0">
                          <a:sym typeface="Wingdings"/>
                        </a:rPr>
                        <a:t>×</a:t>
                      </a:r>
                      <a:r>
                        <a:rPr lang="zh-CN" altLang="en-US" sz="40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4000" baseline="0" dirty="0" smtClean="0">
                          <a:sym typeface="Wingdings"/>
                        </a:rPr>
                        <a:t>Item</a:t>
                      </a:r>
                      <a:r>
                        <a:rPr lang="zh-CN" altLang="en-US" sz="40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4000" baseline="0" dirty="0" smtClean="0">
                          <a:sym typeface="Wingdings"/>
                        </a:rPr>
                        <a:t>cluster</a:t>
                      </a:r>
                      <a:endParaRPr lang="zh-CN" altLang="en-US" sz="4000" baseline="0" dirty="0" smtClean="0">
                        <a:sym typeface="Wingdings"/>
                      </a:endParaRPr>
                    </a:p>
                    <a:p>
                      <a:pPr marL="342900" indent="-342900">
                        <a:buFont typeface="Wingdings" charset="2"/>
                        <a:buChar char="à"/>
                      </a:pPr>
                      <a:r>
                        <a:rPr lang="en-US" altLang="zh-CN" sz="3600" baseline="0" dirty="0" smtClean="0">
                          <a:sym typeface="Wingdings"/>
                        </a:rPr>
                        <a:t>The</a:t>
                      </a:r>
                      <a:r>
                        <a:rPr lang="zh-CN" altLang="en-US" sz="36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3600" baseline="0" dirty="0" smtClean="0">
                          <a:sym typeface="Wingdings"/>
                        </a:rPr>
                        <a:t>same</a:t>
                      </a:r>
                      <a:r>
                        <a:rPr lang="zh-CN" altLang="en-US" sz="36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3600" baseline="0" dirty="0" smtClean="0">
                          <a:sym typeface="Wingdings"/>
                        </a:rPr>
                        <a:t>latent</a:t>
                      </a:r>
                      <a:r>
                        <a:rPr lang="zh-CN" altLang="en-US" sz="36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3600" baseline="0" dirty="0" smtClean="0">
                          <a:sym typeface="Wingdings"/>
                        </a:rPr>
                        <a:t>representation</a:t>
                      </a:r>
                      <a:endParaRPr lang="en-US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Codebook</a:t>
                      </a:r>
                      <a:endParaRPr lang="en-US" sz="4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Cross-Domain</a:t>
                      </a:r>
                      <a:endParaRPr lang="en-US" sz="4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Fully</a:t>
                      </a:r>
                      <a:r>
                        <a:rPr lang="zh-CN" altLang="en-US" sz="4400" dirty="0" smtClean="0"/>
                        <a:t> </a:t>
                      </a:r>
                      <a:r>
                        <a:rPr lang="en-US" altLang="zh-CN" sz="4400" dirty="0" smtClean="0"/>
                        <a:t>overlapped</a:t>
                      </a:r>
                      <a:r>
                        <a:rPr lang="zh-CN" altLang="en-US" sz="4400" dirty="0" smtClean="0"/>
                        <a:t> </a:t>
                      </a:r>
                      <a:r>
                        <a:rPr lang="en-US" altLang="zh-CN" sz="4400" dirty="0" smtClean="0"/>
                        <a:t>users</a:t>
                      </a:r>
                      <a:endParaRPr lang="zh-CN" altLang="en-US" sz="4400" dirty="0" smtClean="0"/>
                    </a:p>
                    <a:p>
                      <a:r>
                        <a:rPr lang="en-US" altLang="zh-CN" sz="4400" dirty="0" smtClean="0"/>
                        <a:t>OR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Fully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overlapped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items</a:t>
                      </a:r>
                      <a:endParaRPr lang="zh-CN" altLang="en-US" sz="4400" baseline="0" dirty="0" smtClean="0"/>
                    </a:p>
                    <a:p>
                      <a:pPr marL="342900" indent="-342900">
                        <a:buFont typeface="Wingdings" charset="2"/>
                        <a:buChar char="à"/>
                      </a:pPr>
                      <a:r>
                        <a:rPr lang="en-US" altLang="zh-CN" sz="4000" baseline="0" dirty="0" smtClean="0">
                          <a:sym typeface="Wingdings"/>
                        </a:rPr>
                        <a:t>User</a:t>
                      </a:r>
                      <a:r>
                        <a:rPr lang="zh-CN" altLang="en-US" sz="40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4000" baseline="0" dirty="0" smtClean="0">
                          <a:sym typeface="Wingdings"/>
                        </a:rPr>
                        <a:t>vector</a:t>
                      </a:r>
                      <a:r>
                        <a:rPr lang="zh-CN" altLang="en-US" sz="40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4000" baseline="0" dirty="0" smtClean="0">
                          <a:sym typeface="Wingdings"/>
                        </a:rPr>
                        <a:t>OR</a:t>
                      </a:r>
                      <a:r>
                        <a:rPr lang="zh-CN" altLang="en-US" sz="40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4000" baseline="0" dirty="0" smtClean="0">
                          <a:sym typeface="Wingdings"/>
                        </a:rPr>
                        <a:t>Item</a:t>
                      </a:r>
                      <a:r>
                        <a:rPr lang="zh-CN" altLang="en-US" sz="40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4000" baseline="0" dirty="0" smtClean="0">
                          <a:sym typeface="Wingdings"/>
                        </a:rPr>
                        <a:t>vector</a:t>
                      </a:r>
                      <a:endParaRPr lang="zh-CN" altLang="en-US" sz="4000" baseline="0" dirty="0" smtClean="0">
                        <a:sym typeface="Wingdings"/>
                      </a:endParaRPr>
                    </a:p>
                    <a:p>
                      <a:pPr marL="342900" indent="-342900">
                        <a:buFont typeface="Wingdings" charset="2"/>
                        <a:buChar char="à"/>
                      </a:pPr>
                      <a:r>
                        <a:rPr lang="en-US" altLang="zh-CN" sz="3600" baseline="0" dirty="0" smtClean="0">
                          <a:sym typeface="Wingdings"/>
                        </a:rPr>
                        <a:t>The</a:t>
                      </a:r>
                      <a:r>
                        <a:rPr lang="zh-CN" altLang="en-US" sz="36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3600" baseline="0" dirty="0" smtClean="0">
                          <a:sym typeface="Wingdings"/>
                        </a:rPr>
                        <a:t>same</a:t>
                      </a:r>
                      <a:r>
                        <a:rPr lang="zh-CN" altLang="en-US" sz="36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3600" baseline="0" dirty="0" smtClean="0">
                          <a:sym typeface="Wingdings"/>
                        </a:rPr>
                        <a:t>latent</a:t>
                      </a:r>
                      <a:r>
                        <a:rPr lang="zh-CN" altLang="en-US" sz="3600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3600" baseline="0" dirty="0" smtClean="0">
                          <a:sym typeface="Wingdings"/>
                        </a:rPr>
                        <a:t>representation</a:t>
                      </a:r>
                      <a:endParaRPr lang="en-US" sz="3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CST</a:t>
                      </a:r>
                      <a:endParaRPr lang="en-US" sz="4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b="1" dirty="0" smtClean="0"/>
                        <a:t>Cross-Platform</a:t>
                      </a:r>
                      <a:endParaRPr lang="en-US" sz="4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000" b="1" dirty="0" smtClean="0"/>
                        <a:t>Partially</a:t>
                      </a:r>
                      <a:r>
                        <a:rPr lang="zh-CN" altLang="en-US" sz="4000" b="1" dirty="0" smtClean="0"/>
                        <a:t> </a:t>
                      </a:r>
                      <a:r>
                        <a:rPr lang="en-US" altLang="zh-CN" sz="4000" b="1" dirty="0" smtClean="0"/>
                        <a:t>overlapped</a:t>
                      </a:r>
                      <a:r>
                        <a:rPr lang="zh-CN" altLang="en-US" sz="4000" b="1" dirty="0" smtClean="0"/>
                        <a:t> </a:t>
                      </a:r>
                      <a:r>
                        <a:rPr lang="en-US" altLang="zh-CN" sz="4000" b="1" dirty="0" smtClean="0"/>
                        <a:t>users</a:t>
                      </a:r>
                      <a:endParaRPr lang="zh-CN" altLang="en-US" sz="4000" b="1" dirty="0" smtClean="0"/>
                    </a:p>
                    <a:p>
                      <a:pPr marL="457200" indent="-457200">
                        <a:buFont typeface="Wingdings" charset="2"/>
                        <a:buChar char="à"/>
                      </a:pPr>
                      <a:r>
                        <a:rPr lang="en-US" altLang="zh-CN" sz="4400" b="1" dirty="0" smtClean="0">
                          <a:sym typeface="Wingdings"/>
                        </a:rPr>
                        <a:t>User</a:t>
                      </a:r>
                      <a:r>
                        <a:rPr lang="zh-CN" altLang="en-US" sz="4400" b="1" dirty="0" smtClean="0">
                          <a:sym typeface="Wingdings"/>
                        </a:rPr>
                        <a:t> </a:t>
                      </a:r>
                      <a:r>
                        <a:rPr lang="en-US" altLang="zh-CN" sz="4400" b="1" dirty="0" smtClean="0">
                          <a:sym typeface="Wingdings"/>
                        </a:rPr>
                        <a:t>vector</a:t>
                      </a:r>
                      <a:endParaRPr lang="zh-CN" altLang="en-US" sz="4400" b="1" dirty="0" smtClean="0">
                        <a:sym typeface="Wingdings"/>
                      </a:endParaRPr>
                    </a:p>
                    <a:p>
                      <a:pPr marL="457200" indent="-457200">
                        <a:buFont typeface="Wingdings" charset="2"/>
                        <a:buChar char="à"/>
                      </a:pPr>
                      <a:r>
                        <a:rPr lang="en-US" altLang="zh-CN" sz="3600" b="1" dirty="0" smtClean="0">
                          <a:sym typeface="Wingdings"/>
                        </a:rPr>
                        <a:t>Different</a:t>
                      </a:r>
                      <a:r>
                        <a:rPr lang="zh-CN" altLang="en-US" sz="3600" b="1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3600" b="1" baseline="0" dirty="0" smtClean="0">
                          <a:sym typeface="Wingdings"/>
                        </a:rPr>
                        <a:t>latent</a:t>
                      </a:r>
                      <a:r>
                        <a:rPr lang="zh-CN" altLang="en-US" sz="3600" b="1" baseline="0" dirty="0" smtClean="0">
                          <a:sym typeface="Wingdings"/>
                        </a:rPr>
                        <a:t> </a:t>
                      </a:r>
                      <a:r>
                        <a:rPr lang="en-US" altLang="zh-CN" sz="3600" b="1" baseline="0" dirty="0" smtClean="0">
                          <a:sym typeface="Wingdings"/>
                        </a:rPr>
                        <a:t>representations</a:t>
                      </a:r>
                      <a:endParaRPr lang="zh-CN" altLang="en-US" sz="3600" b="1" dirty="0" smtClean="0">
                        <a:solidFill>
                          <a:schemeClr val="tx1"/>
                        </a:solidFill>
                        <a:sym typeface="Wingding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b="1" dirty="0" err="1" smtClean="0"/>
                        <a:t>XPTrans</a:t>
                      </a:r>
                      <a:endParaRPr lang="en-US" sz="4400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9" name="Content Placeholder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443" y="11395150"/>
            <a:ext cx="5756685" cy="4136043"/>
          </a:xfrm>
          <a:prstGeom prst="rect">
            <a:avLst/>
          </a:prstGeom>
        </p:spPr>
      </p:pic>
      <p:pic>
        <p:nvPicPr>
          <p:cNvPr id="50" name="Content Placeholder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592" y="11395150"/>
            <a:ext cx="6992426" cy="4136043"/>
          </a:xfrm>
          <a:prstGeom prst="rect">
            <a:avLst/>
          </a:prstGeom>
        </p:spPr>
      </p:pic>
      <p:pic>
        <p:nvPicPr>
          <p:cNvPr id="51" name="Picture 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311" y="28674997"/>
            <a:ext cx="7501978" cy="591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2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7279" y="36706257"/>
            <a:ext cx="8980768" cy="3886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3" name="矩形 18"/>
          <p:cNvSpPr/>
          <p:nvPr/>
        </p:nvSpPr>
        <p:spPr>
          <a:xfrm>
            <a:off x="1727604" y="35669576"/>
            <a:ext cx="5000343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dirty="0" smtClean="0">
                <a:latin typeface="Times" charset="0"/>
                <a:ea typeface="Times" charset="0"/>
                <a:cs typeface="Times" charset="0"/>
              </a:rPr>
              <a:t>Target platform</a:t>
            </a:r>
            <a:endParaRPr lang="zh-CN" altLang="en-US" sz="60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55" name="矩形 20"/>
          <p:cNvSpPr/>
          <p:nvPr/>
        </p:nvSpPr>
        <p:spPr>
          <a:xfrm>
            <a:off x="8536345" y="35711509"/>
            <a:ext cx="5973110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6000" dirty="0" smtClean="0">
                <a:latin typeface="Times" charset="0"/>
                <a:ea typeface="Times" charset="0"/>
                <a:cs typeface="Times" charset="0"/>
              </a:rPr>
              <a:t>Auxiliary platform</a:t>
            </a:r>
            <a:endParaRPr lang="zh-CN" altLang="en-US" sz="6000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57" name="直接连接符 18"/>
          <p:cNvCxnSpPr/>
          <p:nvPr/>
        </p:nvCxnSpPr>
        <p:spPr>
          <a:xfrm>
            <a:off x="6540993" y="36283634"/>
            <a:ext cx="293917" cy="788006"/>
          </a:xfrm>
          <a:prstGeom prst="line">
            <a:avLst/>
          </a:prstGeom>
          <a:ln w="38100">
            <a:solidFill>
              <a:srgbClr val="7030A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18"/>
          <p:cNvCxnSpPr/>
          <p:nvPr/>
        </p:nvCxnSpPr>
        <p:spPr>
          <a:xfrm flipH="1">
            <a:off x="10636776" y="36577098"/>
            <a:ext cx="420350" cy="1052245"/>
          </a:xfrm>
          <a:prstGeom prst="line">
            <a:avLst/>
          </a:prstGeom>
          <a:ln w="38100">
            <a:solidFill>
              <a:srgbClr val="7030A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30"/>
          <p:cNvSpPr/>
          <p:nvPr/>
        </p:nvSpPr>
        <p:spPr>
          <a:xfrm>
            <a:off x="7088841" y="40366211"/>
            <a:ext cx="7802136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Overlapping</a:t>
            </a:r>
            <a:r>
              <a:rPr lang="zh-CN" altLang="en-US" sz="5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user similarity</a:t>
            </a:r>
            <a:endParaRPr lang="zh-CN" altLang="en-US" sz="5400" dirty="0" smtClean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(Pair-wise</a:t>
            </a:r>
            <a:r>
              <a:rPr lang="zh-CN" altLang="en-US" sz="5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regularization)</a:t>
            </a:r>
          </a:p>
        </p:txBody>
      </p:sp>
      <p:cxnSp>
        <p:nvCxnSpPr>
          <p:cNvPr id="60" name="直接连接符 18"/>
          <p:cNvCxnSpPr/>
          <p:nvPr/>
        </p:nvCxnSpPr>
        <p:spPr>
          <a:xfrm flipH="1" flipV="1">
            <a:off x="5961735" y="40811299"/>
            <a:ext cx="1015092" cy="745411"/>
          </a:xfrm>
          <a:prstGeom prst="line">
            <a:avLst/>
          </a:prstGeom>
          <a:ln w="38100">
            <a:solidFill>
              <a:srgbClr val="7030A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 rot="5400000">
            <a:off x="1888147" y="30531300"/>
            <a:ext cx="6498814" cy="219960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9215542" y="29229123"/>
            <a:ext cx="5421677" cy="4708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6000" b="1" i="1" dirty="0" smtClean="0">
                <a:latin typeface="Times" charset="0"/>
                <a:ea typeface="Times" charset="0"/>
                <a:cs typeface="Times" charset="0"/>
              </a:rPr>
              <a:t>Overlapping</a:t>
            </a:r>
            <a:endParaRPr lang="zh-CN" altLang="en-US" sz="6000" b="1" i="1" dirty="0">
              <a:latin typeface="Times" charset="0"/>
              <a:ea typeface="Times" charset="0"/>
              <a:cs typeface="Times" charset="0"/>
            </a:endParaRPr>
          </a:p>
          <a:p>
            <a:pPr algn="r"/>
            <a:r>
              <a:rPr lang="en-US" altLang="zh-CN" sz="6000" b="1" i="1" dirty="0" smtClean="0">
                <a:latin typeface="Times" charset="0"/>
                <a:ea typeface="Times" charset="0"/>
                <a:cs typeface="Times" charset="0"/>
              </a:rPr>
              <a:t>user</a:t>
            </a:r>
            <a:r>
              <a:rPr lang="zh-CN" altLang="en-US" sz="6000" b="1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6000" b="1" i="1" dirty="0" smtClean="0">
                <a:latin typeface="Times" charset="0"/>
                <a:ea typeface="Times" charset="0"/>
                <a:cs typeface="Times" charset="0"/>
              </a:rPr>
              <a:t>similarity</a:t>
            </a:r>
            <a:endParaRPr lang="zh-CN" altLang="en-US" sz="6000" b="1" i="1" dirty="0" smtClean="0">
              <a:latin typeface="Times" charset="0"/>
              <a:ea typeface="Times" charset="0"/>
              <a:cs typeface="Times" charset="0"/>
            </a:endParaRPr>
          </a:p>
          <a:p>
            <a:pPr algn="r"/>
            <a:r>
              <a:rPr lang="en-US" altLang="zh-CN" sz="6000" b="1" i="1" dirty="0" smtClean="0">
                <a:latin typeface="Times" charset="0"/>
                <a:ea typeface="Times" charset="0"/>
                <a:cs typeface="Times" charset="0"/>
              </a:rPr>
              <a:t>across</a:t>
            </a:r>
            <a:r>
              <a:rPr lang="zh-CN" altLang="en-US" sz="6000" b="1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6000" b="1" i="1" dirty="0" smtClean="0">
                <a:latin typeface="Times" charset="0"/>
                <a:ea typeface="Times" charset="0"/>
                <a:cs typeface="Times" charset="0"/>
              </a:rPr>
              <a:t>platforms</a:t>
            </a:r>
            <a:endParaRPr lang="zh-CN" altLang="en-US" sz="6000" b="1" i="1" dirty="0" smtClean="0">
              <a:latin typeface="Times" charset="0"/>
              <a:ea typeface="Times" charset="0"/>
              <a:cs typeface="Times" charset="0"/>
            </a:endParaRPr>
          </a:p>
          <a:p>
            <a:pPr algn="r"/>
            <a:r>
              <a:rPr lang="en-US" altLang="zh-CN" sz="6000" b="1" i="1" dirty="0" smtClean="0">
                <a:latin typeface="Times" charset="0"/>
                <a:ea typeface="Times" charset="0"/>
                <a:cs typeface="Times" charset="0"/>
              </a:rPr>
              <a:t>as</a:t>
            </a:r>
            <a:r>
              <a:rPr lang="zh-CN" altLang="en-US" sz="6000" b="1" i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6000" b="1" i="1" dirty="0" smtClean="0">
                <a:latin typeface="Times" charset="0"/>
                <a:ea typeface="Times" charset="0"/>
                <a:cs typeface="Times" charset="0"/>
              </a:rPr>
              <a:t>flexible</a:t>
            </a:r>
            <a:endParaRPr lang="zh-CN" altLang="en-US" sz="6000" b="1" i="1" dirty="0" smtClean="0">
              <a:latin typeface="Times" charset="0"/>
              <a:ea typeface="Times" charset="0"/>
              <a:cs typeface="Times" charset="0"/>
            </a:endParaRPr>
          </a:p>
          <a:p>
            <a:pPr algn="r"/>
            <a:r>
              <a:rPr lang="en-US" altLang="zh-CN" sz="6000" b="1" i="1" dirty="0" smtClean="0">
                <a:latin typeface="Times" charset="0"/>
                <a:ea typeface="Times" charset="0"/>
                <a:cs typeface="Times" charset="0"/>
              </a:rPr>
              <a:t>regularization</a:t>
            </a:r>
            <a:endParaRPr lang="en-US" sz="6000" b="1" i="1" dirty="0">
              <a:latin typeface="Times" charset="0"/>
              <a:ea typeface="Times" charset="0"/>
              <a:cs typeface="Times" charset="0"/>
            </a:endParaRPr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8614" y="8028570"/>
            <a:ext cx="6395878" cy="3536260"/>
          </a:xfrm>
          <a:prstGeom prst="rect">
            <a:avLst/>
          </a:prstGeom>
        </p:spPr>
      </p:pic>
      <p:sp>
        <p:nvSpPr>
          <p:cNvPr id="83" name="立方体 35"/>
          <p:cNvSpPr/>
          <p:nvPr/>
        </p:nvSpPr>
        <p:spPr>
          <a:xfrm>
            <a:off x="25619483" y="9521098"/>
            <a:ext cx="1508760" cy="1288207"/>
          </a:xfrm>
          <a:prstGeom prst="cube">
            <a:avLst>
              <a:gd name="adj" fmla="val 0"/>
            </a:avLst>
          </a:prstGeom>
          <a:solidFill>
            <a:srgbClr val="00B0F0">
              <a:alpha val="20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440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4" name="立方体 35"/>
          <p:cNvSpPr/>
          <p:nvPr/>
        </p:nvSpPr>
        <p:spPr>
          <a:xfrm>
            <a:off x="27128243" y="10483224"/>
            <a:ext cx="1508760" cy="1207538"/>
          </a:xfrm>
          <a:prstGeom prst="cube">
            <a:avLst>
              <a:gd name="adj" fmla="val 0"/>
            </a:avLst>
          </a:prstGeom>
          <a:solidFill>
            <a:srgbClr val="00B050">
              <a:alpha val="20000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440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5" name="Rectangle 84"/>
          <p:cNvSpPr/>
          <p:nvPr/>
        </p:nvSpPr>
        <p:spPr>
          <a:xfrm>
            <a:off x="25027654" y="10263030"/>
            <a:ext cx="62869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C</a:t>
            </a:r>
            <a:endParaRPr lang="en-US" sz="4800" b="1" dirty="0">
              <a:solidFill>
                <a:srgbClr val="FF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5027654" y="9507344"/>
            <a:ext cx="62869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A</a:t>
            </a:r>
            <a:endParaRPr lang="en-US" sz="4800" b="1" dirty="0">
              <a:solidFill>
                <a:srgbClr val="FF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25027654" y="11017231"/>
            <a:ext cx="59503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b="1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B</a:t>
            </a:r>
            <a:endParaRPr lang="en-US" sz="4800" b="1" dirty="0">
              <a:solidFill>
                <a:srgbClr val="FF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22436550" y="8681638"/>
            <a:ext cx="3014223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dirty="0" err="1" smtClean="0">
                <a:latin typeface="Times" charset="0"/>
                <a:ea typeface="Times" charset="0"/>
                <a:cs typeface="Times" charset="0"/>
              </a:rPr>
              <a:t>Sina</a:t>
            </a:r>
            <a:r>
              <a:rPr lang="zh-CN" altLang="en-US" sz="48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4800" dirty="0" err="1" smtClean="0">
                <a:latin typeface="Times" charset="0"/>
                <a:ea typeface="Times" charset="0"/>
                <a:cs typeface="Times" charset="0"/>
              </a:rPr>
              <a:t>Weibo</a:t>
            </a:r>
            <a:endParaRPr lang="zh-CN" altLang="en-US" sz="4800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4800" dirty="0" smtClean="0">
                <a:latin typeface="Times" charset="0"/>
                <a:ea typeface="Times" charset="0"/>
                <a:cs typeface="Times" charset="0"/>
              </a:rPr>
              <a:t>users</a:t>
            </a:r>
            <a:endParaRPr lang="en-US" sz="48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22404253" y="10270515"/>
            <a:ext cx="213231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800" smtClean="0">
                <a:latin typeface="Times" charset="0"/>
                <a:ea typeface="Times" charset="0"/>
                <a:cs typeface="Times" charset="0"/>
              </a:rPr>
              <a:t>Douban</a:t>
            </a:r>
            <a:endParaRPr lang="zh-CN" altLang="en-US" sz="4800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4800" dirty="0" smtClean="0">
                <a:latin typeface="Times" charset="0"/>
                <a:ea typeface="Times" charset="0"/>
                <a:cs typeface="Times" charset="0"/>
              </a:rPr>
              <a:t>users</a:t>
            </a:r>
            <a:endParaRPr lang="en-US" sz="4800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90" name="Straight Arrow Connector 89"/>
          <p:cNvCxnSpPr>
            <a:endCxn id="91" idx="1"/>
          </p:cNvCxnSpPr>
          <p:nvPr/>
        </p:nvCxnSpPr>
        <p:spPr>
          <a:xfrm>
            <a:off x="24477955" y="9701336"/>
            <a:ext cx="549699" cy="19072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endCxn id="90" idx="1"/>
          </p:cNvCxnSpPr>
          <p:nvPr/>
        </p:nvCxnSpPr>
        <p:spPr>
          <a:xfrm>
            <a:off x="24477955" y="9701336"/>
            <a:ext cx="549699" cy="94641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>
            <a:endCxn id="90" idx="1"/>
          </p:cNvCxnSpPr>
          <p:nvPr/>
        </p:nvCxnSpPr>
        <p:spPr>
          <a:xfrm flipV="1">
            <a:off x="24752804" y="10647751"/>
            <a:ext cx="274850" cy="53106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>
            <a:endCxn id="92" idx="1"/>
          </p:cNvCxnSpPr>
          <p:nvPr/>
        </p:nvCxnSpPr>
        <p:spPr>
          <a:xfrm>
            <a:off x="24752804" y="11178814"/>
            <a:ext cx="274850" cy="22313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/>
          <p:cNvSpPr/>
          <p:nvPr/>
        </p:nvSpPr>
        <p:spPr>
          <a:xfrm>
            <a:off x="23465371" y="7197702"/>
            <a:ext cx="288091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err="1" smtClean="0">
                <a:latin typeface="Times" charset="0"/>
                <a:ea typeface="Times" charset="0"/>
                <a:cs typeface="Times" charset="0"/>
              </a:rPr>
              <a:t>Sina</a:t>
            </a:r>
            <a:r>
              <a:rPr lang="zh-CN" altLang="en-US" sz="4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4400" dirty="0" err="1" smtClean="0">
                <a:latin typeface="Times" charset="0"/>
                <a:ea typeface="Times" charset="0"/>
                <a:cs typeface="Times" charset="0"/>
              </a:rPr>
              <a:t>Weibo</a:t>
            </a:r>
            <a:endParaRPr lang="zh-CN" altLang="en-US" sz="4400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4400" dirty="0" smtClean="0">
                <a:latin typeface="Times" charset="0"/>
                <a:ea typeface="Times" charset="0"/>
                <a:cs typeface="Times" charset="0"/>
              </a:rPr>
              <a:t>tags/entities</a:t>
            </a:r>
            <a:endParaRPr lang="en-US" sz="44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5" name="Rectangle 94"/>
          <p:cNvSpPr/>
          <p:nvPr/>
        </p:nvSpPr>
        <p:spPr>
          <a:xfrm>
            <a:off x="26487008" y="7197702"/>
            <a:ext cx="3320140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err="1" smtClean="0">
                <a:latin typeface="Times" charset="0"/>
                <a:ea typeface="Times" charset="0"/>
                <a:cs typeface="Times" charset="0"/>
              </a:rPr>
              <a:t>Douban</a:t>
            </a:r>
            <a:endParaRPr lang="zh-CN" altLang="en-US" sz="4400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4400" dirty="0">
                <a:latin typeface="Times" charset="0"/>
                <a:ea typeface="Times" charset="0"/>
                <a:cs typeface="Times" charset="0"/>
              </a:rPr>
              <a:t>m</a:t>
            </a:r>
            <a:r>
              <a:rPr lang="en-US" altLang="zh-CN" sz="4400" dirty="0" smtClean="0">
                <a:latin typeface="Times" charset="0"/>
                <a:ea typeface="Times" charset="0"/>
                <a:cs typeface="Times" charset="0"/>
              </a:rPr>
              <a:t>ovies/books</a:t>
            </a:r>
            <a:endParaRPr lang="en-US" sz="44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6" name="立方体 35"/>
          <p:cNvSpPr/>
          <p:nvPr/>
        </p:nvSpPr>
        <p:spPr>
          <a:xfrm>
            <a:off x="25619483" y="10483224"/>
            <a:ext cx="3017520" cy="326081"/>
          </a:xfrm>
          <a:prstGeom prst="cube">
            <a:avLst>
              <a:gd name="adj" fmla="val 0"/>
            </a:avLst>
          </a:prstGeom>
          <a:solidFill>
            <a:srgbClr val="A2E5DE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440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7" name="下箭头 46"/>
          <p:cNvSpPr/>
          <p:nvPr/>
        </p:nvSpPr>
        <p:spPr>
          <a:xfrm rot="19141304">
            <a:off x="26822921" y="10308095"/>
            <a:ext cx="285370" cy="1002417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00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98" name="下箭头 46"/>
          <p:cNvSpPr/>
          <p:nvPr/>
        </p:nvSpPr>
        <p:spPr>
          <a:xfrm rot="8363501">
            <a:off x="27155990" y="10051416"/>
            <a:ext cx="299597" cy="1002417"/>
          </a:xfrm>
          <a:prstGeom prst="down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sz="2000">
              <a:latin typeface="Times" charset="0"/>
              <a:ea typeface="Times" charset="0"/>
              <a:cs typeface="Times" charset="0"/>
            </a:endParaRPr>
          </a:p>
        </p:txBody>
      </p:sp>
      <p:graphicFrame>
        <p:nvGraphicFramePr>
          <p:cNvPr id="127" name="Table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4230882"/>
              </p:ext>
            </p:extLst>
          </p:nvPr>
        </p:nvGraphicFramePr>
        <p:xfrm>
          <a:off x="16008614" y="18000643"/>
          <a:ext cx="6088913" cy="448056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635051"/>
                <a:gridCol w="2556198"/>
                <a:gridCol w="2897664"/>
              </a:tblGrid>
              <a:tr h="370840">
                <a:tc rowSpan="2">
                  <a:txBody>
                    <a:bodyPr/>
                    <a:lstStyle/>
                    <a:p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4400" dirty="0" err="1" smtClean="0"/>
                        <a:t>Weibo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tweet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entity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to</a:t>
                      </a:r>
                      <a:endParaRPr lang="zh-CN" altLang="en-US" sz="4400" baseline="0" dirty="0" smtClean="0"/>
                    </a:p>
                    <a:p>
                      <a:r>
                        <a:rPr lang="en-US" altLang="zh-CN" sz="4400" baseline="0" dirty="0" err="1" smtClean="0"/>
                        <a:t>Douban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movie</a:t>
                      </a:r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RMSE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MAP</a:t>
                      </a:r>
                      <a:endParaRPr lang="en-US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A</a:t>
                      </a:r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39595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C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0.779</a:t>
                      </a:r>
                      <a:endParaRPr lang="en-US" sz="44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0.805</a:t>
                      </a:r>
                      <a:endParaRPr lang="en-US" sz="4400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B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1.439</a:t>
                      </a:r>
                      <a:endParaRPr lang="en-US" sz="4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0.640</a:t>
                      </a:r>
                      <a:endParaRPr lang="zh-CN" altLang="en-US" sz="4400" b="1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2" name="Rectangle 131"/>
          <p:cNvSpPr/>
          <p:nvPr/>
        </p:nvSpPr>
        <p:spPr>
          <a:xfrm>
            <a:off x="16957656" y="16259316"/>
            <a:ext cx="366953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NO</a:t>
            </a:r>
            <a:r>
              <a:rPr lang="zh-CN" altLang="en-US" sz="5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Transfer</a:t>
            </a:r>
            <a:endParaRPr lang="en-US" sz="54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22703078" y="16165330"/>
            <a:ext cx="6258958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Transfer</a:t>
            </a:r>
            <a:r>
              <a:rPr lang="zh-CN" altLang="en-US" sz="5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via</a:t>
            </a:r>
            <a:r>
              <a:rPr lang="zh-CN" altLang="en-US" sz="5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Same</a:t>
            </a:r>
            <a:endParaRPr lang="zh-CN" altLang="en-US" sz="5400" dirty="0">
              <a:solidFill>
                <a:srgbClr val="FF0000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Latent</a:t>
            </a:r>
            <a:r>
              <a:rPr lang="zh-CN" altLang="en-US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Space</a:t>
            </a:r>
            <a:endParaRPr lang="en-US" sz="5400" dirty="0">
              <a:solidFill>
                <a:srgbClr val="FF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graphicFrame>
        <p:nvGraphicFramePr>
          <p:cNvPr id="134" name="Table 1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0672301"/>
              </p:ext>
            </p:extLst>
          </p:nvPr>
        </p:nvGraphicFramePr>
        <p:xfrm>
          <a:off x="22404254" y="18000643"/>
          <a:ext cx="7210310" cy="448056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752008"/>
                <a:gridCol w="3026974"/>
                <a:gridCol w="3431328"/>
              </a:tblGrid>
              <a:tr h="370840">
                <a:tc rowSpan="2">
                  <a:txBody>
                    <a:bodyPr/>
                    <a:lstStyle/>
                    <a:p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4400" dirty="0" err="1" smtClean="0"/>
                        <a:t>Weibo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tweet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entity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to</a:t>
                      </a:r>
                      <a:endParaRPr lang="zh-CN" altLang="en-US" sz="4400" baseline="0" dirty="0" smtClean="0"/>
                    </a:p>
                    <a:p>
                      <a:r>
                        <a:rPr lang="en-US" altLang="zh-CN" sz="4400" baseline="0" dirty="0" err="1" smtClean="0"/>
                        <a:t>Douban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movie</a:t>
                      </a:r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RMSE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MAP</a:t>
                      </a:r>
                      <a:endParaRPr lang="en-US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A</a:t>
                      </a:r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39595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C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0.757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0.811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B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1.164</a:t>
                      </a:r>
                      <a:r>
                        <a:rPr lang="zh-CN" altLang="en-US" sz="4400" dirty="0" smtClean="0"/>
                        <a:t> </a:t>
                      </a:r>
                      <a:r>
                        <a:rPr lang="en-US" altLang="zh-CN" sz="4400" dirty="0" smtClean="0"/>
                        <a:t>(-19%)</a:t>
                      </a:r>
                      <a:endParaRPr lang="en-US" sz="44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0.702</a:t>
                      </a:r>
                      <a:r>
                        <a:rPr lang="zh-CN" altLang="en-US" sz="4400" dirty="0" smtClean="0"/>
                        <a:t> </a:t>
                      </a:r>
                      <a:r>
                        <a:rPr lang="en-US" altLang="zh-CN" sz="4400" dirty="0" smtClean="0"/>
                        <a:t>(+9.7%)</a:t>
                      </a:r>
                      <a:endParaRPr lang="en-US" sz="4400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5" name="Table 1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9294955"/>
              </p:ext>
            </p:extLst>
          </p:nvPr>
        </p:nvGraphicFramePr>
        <p:xfrm>
          <a:off x="16008614" y="22795487"/>
          <a:ext cx="6088913" cy="441960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635051"/>
                <a:gridCol w="2556198"/>
                <a:gridCol w="2897664"/>
              </a:tblGrid>
              <a:tr h="370840">
                <a:tc rowSpan="2">
                  <a:txBody>
                    <a:bodyPr/>
                    <a:lstStyle/>
                    <a:p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4400" dirty="0" err="1" smtClean="0"/>
                        <a:t>Douban</a:t>
                      </a:r>
                      <a:r>
                        <a:rPr lang="zh-CN" altLang="en-US" sz="4400" dirty="0" smtClean="0"/>
                        <a:t> </a:t>
                      </a:r>
                      <a:r>
                        <a:rPr lang="en-US" altLang="zh-CN" sz="4400" dirty="0" smtClean="0"/>
                        <a:t>book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to</a:t>
                      </a:r>
                      <a:endParaRPr lang="zh-CN" altLang="en-US" sz="4400" baseline="0" dirty="0" smtClean="0"/>
                    </a:p>
                    <a:p>
                      <a:r>
                        <a:rPr lang="en-US" altLang="zh-CN" sz="4400" baseline="0" dirty="0" err="1" smtClean="0"/>
                        <a:t>Weibo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social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tag</a:t>
                      </a:r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smtClean="0"/>
                        <a:t>RMSE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smtClean="0"/>
                        <a:t>MAP</a:t>
                      </a:r>
                      <a:endParaRPr lang="en-US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/>
                        <a:t>0.429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dirty="0" smtClean="0"/>
                        <a:t>0.464</a:t>
                      </a:r>
                      <a:endParaRPr lang="en-US" b="0" dirty="0"/>
                    </a:p>
                  </a:txBody>
                  <a:tcPr/>
                </a:tc>
              </a:tr>
              <a:tr h="139595">
                <a:tc>
                  <a:txBody>
                    <a:bodyPr/>
                    <a:lstStyle/>
                    <a:p>
                      <a:r>
                        <a:rPr lang="en-US" altLang="zh-CN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smtClean="0"/>
                        <a:t>0.267</a:t>
                      </a:r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0" smtClean="0"/>
                        <a:t>0.666</a:t>
                      </a:r>
                      <a:endParaRPr lang="en-US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smtClean="0"/>
                        <a:t>B</a:t>
                      </a:r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6" name="Table 1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9441660"/>
              </p:ext>
            </p:extLst>
          </p:nvPr>
        </p:nvGraphicFramePr>
        <p:xfrm>
          <a:off x="22404254" y="22795487"/>
          <a:ext cx="7210310" cy="44805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752008"/>
                <a:gridCol w="3026974"/>
                <a:gridCol w="3431328"/>
              </a:tblGrid>
              <a:tr h="370840">
                <a:tc rowSpan="2">
                  <a:txBody>
                    <a:bodyPr/>
                    <a:lstStyle/>
                    <a:p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4400" dirty="0" err="1" smtClean="0"/>
                        <a:t>Douban</a:t>
                      </a:r>
                      <a:r>
                        <a:rPr lang="zh-CN" altLang="en-US" sz="4400" dirty="0" smtClean="0"/>
                        <a:t> </a:t>
                      </a:r>
                      <a:r>
                        <a:rPr lang="en-US" altLang="zh-CN" sz="4400" dirty="0" smtClean="0"/>
                        <a:t>book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to</a:t>
                      </a:r>
                      <a:endParaRPr lang="zh-CN" altLang="en-US" sz="4400" baseline="0" dirty="0" smtClean="0"/>
                    </a:p>
                    <a:p>
                      <a:r>
                        <a:rPr lang="en-US" altLang="zh-CN" sz="4400" baseline="0" dirty="0" err="1" smtClean="0"/>
                        <a:t>Weibo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social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tag</a:t>
                      </a:r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RMSE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MAP</a:t>
                      </a:r>
                      <a:endParaRPr lang="en-US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A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0.411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(-4.2%)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0.487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(+5.0%)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39595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C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0.681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B</a:t>
                      </a:r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7" name="Rectangle 136"/>
          <p:cNvSpPr/>
          <p:nvPr/>
        </p:nvSpPr>
        <p:spPr>
          <a:xfrm>
            <a:off x="16065266" y="27339116"/>
            <a:ext cx="6227923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Transfer</a:t>
            </a:r>
            <a:r>
              <a:rPr lang="zh-CN" altLang="en-US" sz="5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latin typeface="Times" charset="0"/>
                <a:ea typeface="Times" charset="0"/>
                <a:cs typeface="Times" charset="0"/>
              </a:rPr>
              <a:t>via</a:t>
            </a:r>
            <a:r>
              <a:rPr lang="zh-CN" altLang="en-US" sz="5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Different</a:t>
            </a:r>
            <a:endParaRPr lang="zh-CN" altLang="en-US" sz="5400" dirty="0">
              <a:solidFill>
                <a:srgbClr val="FF0000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Latent</a:t>
            </a:r>
            <a:r>
              <a:rPr lang="zh-CN" altLang="en-US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Spaces</a:t>
            </a:r>
            <a:endParaRPr lang="en-US" sz="5400" dirty="0">
              <a:solidFill>
                <a:srgbClr val="FF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graphicFrame>
        <p:nvGraphicFramePr>
          <p:cNvPr id="138" name="Table 1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187429"/>
              </p:ext>
            </p:extLst>
          </p:nvPr>
        </p:nvGraphicFramePr>
        <p:xfrm>
          <a:off x="15885285" y="29213382"/>
          <a:ext cx="7210310" cy="448056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752008"/>
                <a:gridCol w="3026974"/>
                <a:gridCol w="3431328"/>
              </a:tblGrid>
              <a:tr h="370840">
                <a:tc rowSpan="2">
                  <a:txBody>
                    <a:bodyPr/>
                    <a:lstStyle/>
                    <a:p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4400" dirty="0" err="1" smtClean="0"/>
                        <a:t>Weibo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tweet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entity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to</a:t>
                      </a:r>
                      <a:endParaRPr lang="zh-CN" altLang="en-US" sz="4400" baseline="0" dirty="0" smtClean="0"/>
                    </a:p>
                    <a:p>
                      <a:r>
                        <a:rPr lang="en-US" altLang="zh-CN" sz="4400" baseline="0" dirty="0" err="1" smtClean="0"/>
                        <a:t>Douban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movie</a:t>
                      </a:r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RMSE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MAP</a:t>
                      </a:r>
                      <a:endParaRPr lang="en-US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A</a:t>
                      </a:r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139595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C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0.715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0.821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B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0.722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(-38%)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0.820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(+17%)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9" name="Table 1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8286335"/>
              </p:ext>
            </p:extLst>
          </p:nvPr>
        </p:nvGraphicFramePr>
        <p:xfrm>
          <a:off x="15885285" y="34008226"/>
          <a:ext cx="7210310" cy="4480560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752008"/>
                <a:gridCol w="3026974"/>
                <a:gridCol w="3431328"/>
              </a:tblGrid>
              <a:tr h="370840">
                <a:tc rowSpan="2">
                  <a:txBody>
                    <a:bodyPr/>
                    <a:lstStyle/>
                    <a:p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altLang="zh-CN" sz="4400" dirty="0" err="1" smtClean="0"/>
                        <a:t>Douban</a:t>
                      </a:r>
                      <a:r>
                        <a:rPr lang="zh-CN" altLang="en-US" sz="4400" dirty="0" smtClean="0"/>
                        <a:t> </a:t>
                      </a:r>
                      <a:r>
                        <a:rPr lang="en-US" altLang="zh-CN" sz="4400" dirty="0" smtClean="0"/>
                        <a:t>book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to</a:t>
                      </a:r>
                      <a:endParaRPr lang="zh-CN" altLang="en-US" sz="4400" baseline="0" dirty="0" smtClean="0"/>
                    </a:p>
                    <a:p>
                      <a:r>
                        <a:rPr lang="en-US" altLang="zh-CN" sz="4400" baseline="0" dirty="0" err="1" smtClean="0"/>
                        <a:t>Weibo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social</a:t>
                      </a:r>
                      <a:r>
                        <a:rPr lang="zh-CN" altLang="en-US" sz="4400" baseline="0" dirty="0" smtClean="0"/>
                        <a:t> </a:t>
                      </a:r>
                      <a:r>
                        <a:rPr lang="en-US" altLang="zh-CN" sz="4400" baseline="0" dirty="0" smtClean="0"/>
                        <a:t>tag</a:t>
                      </a:r>
                      <a:endParaRPr lang="en-US" sz="4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RMSE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MAP</a:t>
                      </a:r>
                      <a:endParaRPr lang="en-US" sz="4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A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0.374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(-11%)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0.533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(+12%)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139595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C</a:t>
                      </a:r>
                      <a:endParaRPr lang="en-US" sz="4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0.236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0.705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4400" dirty="0" smtClean="0"/>
                        <a:t>B</a:t>
                      </a:r>
                      <a:endParaRPr lang="en-US" sz="4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40" name="矩形 48"/>
          <p:cNvSpPr/>
          <p:nvPr/>
        </p:nvSpPr>
        <p:spPr>
          <a:xfrm>
            <a:off x="15894784" y="21047152"/>
            <a:ext cx="6202743" cy="68234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矩形 48"/>
          <p:cNvSpPr/>
          <p:nvPr/>
        </p:nvSpPr>
        <p:spPr>
          <a:xfrm>
            <a:off x="15875536" y="32983894"/>
            <a:ext cx="7220059" cy="829988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2" name="Picture 111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7207" y="29213382"/>
            <a:ext cx="5769777" cy="3575994"/>
          </a:xfrm>
          <a:prstGeom prst="rect">
            <a:avLst/>
          </a:prstGeom>
        </p:spPr>
      </p:pic>
      <p:sp>
        <p:nvSpPr>
          <p:cNvPr id="143" name="Rectangle 142"/>
          <p:cNvSpPr/>
          <p:nvPr/>
        </p:nvSpPr>
        <p:spPr>
          <a:xfrm>
            <a:off x="24277320" y="27748114"/>
            <a:ext cx="40318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 smtClean="0">
                <a:latin typeface="Times" charset="0"/>
                <a:ea typeface="Times" charset="0"/>
                <a:cs typeface="Times" charset="0"/>
              </a:rPr>
              <a:t>Performance</a:t>
            </a:r>
            <a:endParaRPr lang="en-US" sz="5400" b="1" dirty="0">
              <a:solidFill>
                <a:srgbClr val="FF0000"/>
              </a:solidFill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114" name="Straight Arrow Connector 113"/>
          <p:cNvCxnSpPr/>
          <p:nvPr/>
        </p:nvCxnSpPr>
        <p:spPr>
          <a:xfrm>
            <a:off x="20903507" y="21886893"/>
            <a:ext cx="3040154" cy="7881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21598348" y="31648116"/>
            <a:ext cx="1867023" cy="958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2" name="Content Placeholder 7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7207" y="34782258"/>
            <a:ext cx="6093006" cy="3647787"/>
          </a:xfrm>
          <a:prstGeom prst="rect">
            <a:avLst/>
          </a:prstGeom>
        </p:spPr>
      </p:pic>
      <p:sp>
        <p:nvSpPr>
          <p:cNvPr id="153" name="Rectangle 152"/>
          <p:cNvSpPr/>
          <p:nvPr/>
        </p:nvSpPr>
        <p:spPr>
          <a:xfrm>
            <a:off x="24131488" y="32933464"/>
            <a:ext cx="4801314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 smtClean="0">
                <a:solidFill>
                  <a:sysClr val="windowText" lastClr="000000"/>
                </a:solidFill>
                <a:latin typeface="Times" charset="0"/>
                <a:ea typeface="Times" charset="0"/>
                <a:cs typeface="Times" charset="0"/>
              </a:rPr>
              <a:t>Different</a:t>
            </a:r>
            <a:r>
              <a:rPr lang="zh-CN" altLang="en-US" sz="5400" b="1" dirty="0" smtClean="0">
                <a:solidFill>
                  <a:sysClr val="windowText" lastClr="00000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b="1" dirty="0" smtClean="0">
                <a:solidFill>
                  <a:sysClr val="windowText" lastClr="000000"/>
                </a:solidFill>
                <a:latin typeface="Times" charset="0"/>
                <a:ea typeface="Times" charset="0"/>
                <a:cs typeface="Times" charset="0"/>
              </a:rPr>
              <a:t>sizes</a:t>
            </a:r>
            <a:endParaRPr lang="zh-CN" altLang="en-US" sz="5400" b="1" dirty="0">
              <a:solidFill>
                <a:sysClr val="windowText" lastClr="000000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5400" b="1" dirty="0">
                <a:solidFill>
                  <a:sysClr val="windowText" lastClr="000000"/>
                </a:solidFill>
                <a:latin typeface="Times" charset="0"/>
                <a:ea typeface="Times" charset="0"/>
                <a:cs typeface="Times" charset="0"/>
              </a:rPr>
              <a:t>o</a:t>
            </a:r>
            <a:r>
              <a:rPr lang="en-US" altLang="zh-CN" sz="5400" b="1" dirty="0" smtClean="0">
                <a:solidFill>
                  <a:sysClr val="windowText" lastClr="000000"/>
                </a:solidFill>
                <a:latin typeface="Times" charset="0"/>
                <a:ea typeface="Times" charset="0"/>
                <a:cs typeface="Times" charset="0"/>
              </a:rPr>
              <a:t>f</a:t>
            </a:r>
            <a:r>
              <a:rPr lang="zh-CN" altLang="en-US" sz="5400" b="1" dirty="0" smtClean="0">
                <a:solidFill>
                  <a:sysClr val="windowText" lastClr="00000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b="1" dirty="0" smtClean="0">
                <a:solidFill>
                  <a:sysClr val="windowText" lastClr="000000"/>
                </a:solidFill>
                <a:latin typeface="Times" charset="0"/>
                <a:ea typeface="Times" charset="0"/>
                <a:cs typeface="Times" charset="0"/>
              </a:rPr>
              <a:t>Latent</a:t>
            </a:r>
            <a:r>
              <a:rPr lang="zh-CN" altLang="en-US" sz="5400" b="1" dirty="0" smtClean="0">
                <a:solidFill>
                  <a:sysClr val="windowText" lastClr="000000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5400" b="1" dirty="0" smtClean="0">
                <a:solidFill>
                  <a:sysClr val="windowText" lastClr="000000"/>
                </a:solidFill>
                <a:latin typeface="Times" charset="0"/>
                <a:ea typeface="Times" charset="0"/>
                <a:cs typeface="Times" charset="0"/>
              </a:rPr>
              <a:t>Space</a:t>
            </a:r>
            <a:endParaRPr lang="en-US" sz="5400" b="1" dirty="0">
              <a:solidFill>
                <a:sysClr val="windowText" lastClr="000000"/>
              </a:solidFill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050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662</TotalTime>
  <Words>337</Words>
  <Application>Microsoft Macintosh PowerPoint</Application>
  <PresentationFormat>Custom</PresentationFormat>
  <Paragraphs>176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 Rounded MT Bold</vt:lpstr>
      <vt:lpstr>Calibri</vt:lpstr>
      <vt:lpstr>Times</vt:lpstr>
      <vt:lpstr>Times New Roman</vt:lpstr>
      <vt:lpstr>Wingdings</vt:lpstr>
      <vt:lpstr>宋体</vt:lpstr>
      <vt:lpstr>Arial</vt:lpstr>
      <vt:lpstr>Office 主题</vt:lpstr>
      <vt:lpstr>Little is Much: Bridging Cross-Platform Behaviors through Overlapped Crowds Meng Jiang1, Peng Cui1, Nicholas Jing Yuan2, Xing Xie2, Shiqiang Yang1 1 Department of Computer Science and Technology, Tsinghua University, Beijing, China 2 Microsoft Research Asia, Beijing, China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meng</dc:creator>
  <cp:lastModifiedBy>Microsoft Office User</cp:lastModifiedBy>
  <cp:revision>378</cp:revision>
  <cp:lastPrinted>2014-03-19T12:29:27Z</cp:lastPrinted>
  <dcterms:created xsi:type="dcterms:W3CDTF">2014-03-19T06:39:49Z</dcterms:created>
  <dcterms:modified xsi:type="dcterms:W3CDTF">2016-01-21T04:39:27Z</dcterms:modified>
</cp:coreProperties>
</file>

<file path=docProps/thumbnail.jpeg>
</file>